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</p:sldMasterIdLst>
  <p:notesMasterIdLst>
    <p:notesMasterId r:id="rId40"/>
  </p:notesMasterIdLst>
  <p:sldIdLst>
    <p:sldId id="318" r:id="rId4"/>
    <p:sldId id="377" r:id="rId5"/>
    <p:sldId id="428" r:id="rId6"/>
    <p:sldId id="399" r:id="rId7"/>
    <p:sldId id="398" r:id="rId8"/>
    <p:sldId id="404" r:id="rId9"/>
    <p:sldId id="403" r:id="rId10"/>
    <p:sldId id="402" r:id="rId11"/>
    <p:sldId id="405" r:id="rId12"/>
    <p:sldId id="324" r:id="rId13"/>
    <p:sldId id="406" r:id="rId14"/>
    <p:sldId id="338" r:id="rId15"/>
    <p:sldId id="407" r:id="rId16"/>
    <p:sldId id="327" r:id="rId17"/>
    <p:sldId id="409" r:id="rId18"/>
    <p:sldId id="410" r:id="rId19"/>
    <p:sldId id="379" r:id="rId20"/>
    <p:sldId id="413" r:id="rId21"/>
    <p:sldId id="380" r:id="rId22"/>
    <p:sldId id="415" r:id="rId23"/>
    <p:sldId id="416" r:id="rId24"/>
    <p:sldId id="391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381" r:id="rId37"/>
    <p:sldId id="319" r:id="rId38"/>
    <p:sldId id="32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EA4"/>
    <a:srgbClr val="0BA14B"/>
    <a:srgbClr val="0F75BC"/>
    <a:srgbClr val="F7941E"/>
    <a:srgbClr val="7030A0"/>
    <a:srgbClr val="00707B"/>
    <a:srgbClr val="E7E7E7"/>
    <a:srgbClr val="1E1E1E"/>
    <a:srgbClr val="F1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7" autoAdjust="0"/>
    <p:restoredTop sz="85229" autoAdjust="0"/>
  </p:normalViewPr>
  <p:slideViewPr>
    <p:cSldViewPr snapToGrid="0">
      <p:cViewPr varScale="1">
        <p:scale>
          <a:sx n="97" d="100"/>
          <a:sy n="97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F3FE1-0F85-40B5-AD49-D59F8EEBAF88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CE9A0-32E3-4BB0-8BD8-FD9415FF7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27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Packaging</a:t>
            </a:r>
          </a:p>
          <a:p>
            <a:r>
              <a:rPr lang="en-GB" dirty="0"/>
              <a:t>Distributing</a:t>
            </a:r>
          </a:p>
          <a:p>
            <a:r>
              <a:rPr lang="en-GB" dirty="0"/>
              <a:t>Running</a:t>
            </a:r>
          </a:p>
          <a:p>
            <a:r>
              <a:rPr lang="en-GB" dirty="0"/>
              <a:t>Managing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CE9A0-32E3-4BB0-8BD8-FD9415FF728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30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3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6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81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3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7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77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661171"/>
            <a:ext cx="2067152" cy="1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9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9263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2" y="1"/>
            <a:ext cx="12191999" cy="687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004494"/>
            <a:ext cx="12192000" cy="849013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5249" tIns="95249" rIns="95249" bIns="95249" numCol="1" spcCol="38100" rtlCol="0" anchor="ctr">
            <a:spAutoFit/>
          </a:bodyPr>
          <a:lstStyle/>
          <a:p>
            <a:pPr marL="0" marR="0" indent="0" algn="ctr" defTabSz="778914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661171"/>
            <a:ext cx="2067152" cy="1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5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004494"/>
            <a:ext cx="12192000" cy="849013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5249" tIns="95249" rIns="95249" bIns="95249" numCol="1" spcCol="38100" rtlCol="0" anchor="ctr">
            <a:spAutoFit/>
          </a:bodyPr>
          <a:lstStyle/>
          <a:p>
            <a:pPr marL="0" marR="0" indent="0" algn="ctr" defTabSz="778914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661171"/>
            <a:ext cx="2067152" cy="1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6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22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6448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7309"/>
            <a:ext cx="11525249" cy="817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803401"/>
            <a:ext cx="11525249" cy="432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7309"/>
            <a:ext cx="11525249" cy="817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803401"/>
            <a:ext cx="11525249" cy="43254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61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4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594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7309"/>
            <a:ext cx="11525249" cy="817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0448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9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0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5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2477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07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1" y="2717800"/>
            <a:ext cx="11563349" cy="2133600"/>
          </a:xfrm>
        </p:spPr>
        <p:txBody>
          <a:bodyPr anchor="b"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46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070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1" y="2717800"/>
            <a:ext cx="11563349" cy="2133600"/>
          </a:xfrm>
        </p:spPr>
        <p:txBody>
          <a:bodyPr anchor="b"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094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99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295400"/>
            <a:ext cx="5538280" cy="314449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213369" y="4851400"/>
            <a:ext cx="5486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4267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4267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0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45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295400"/>
            <a:ext cx="5538280" cy="314449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213369" y="4851400"/>
            <a:ext cx="5486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4267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42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420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631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525563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3707707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18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734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97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053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00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337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5109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1/16/2017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464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679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7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45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71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5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6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01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053F-4205-439F-B829-BA821FBF09D4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03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277309"/>
            <a:ext cx="11525249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295401"/>
            <a:ext cx="11525249" cy="483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asted-image.pdf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382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6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is.gd/Qnd2LD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992415"/>
            <a:ext cx="10891157" cy="2009775"/>
          </a:xfrm>
        </p:spPr>
        <p:txBody>
          <a:bodyPr/>
          <a:lstStyle/>
          <a:p>
            <a:r>
              <a:rPr lang="en-US" dirty="0"/>
              <a:t>The Velvet Revolution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69770"/>
            <a:ext cx="10363200" cy="863600"/>
          </a:xfrm>
        </p:spPr>
        <p:txBody>
          <a:bodyPr>
            <a:normAutofit/>
          </a:bodyPr>
          <a:lstStyle/>
          <a:p>
            <a:r>
              <a:rPr lang="en-US" sz="4400" dirty="0" err="1"/>
              <a:t>Dockerizing</a:t>
            </a:r>
            <a:r>
              <a:rPr lang="en-US" sz="4400" dirty="0"/>
              <a:t> Traditional .NET Apps</a:t>
            </a:r>
          </a:p>
        </p:txBody>
      </p:sp>
      <p:pic>
        <p:nvPicPr>
          <p:cNvPr id="4" name="Picture Placeholder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597401"/>
            <a:ext cx="1625600" cy="1625600"/>
          </a:xfrm>
          <a:prstGeom prst="ellipse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844800" y="4978401"/>
            <a:ext cx="10363200" cy="863600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en-US" sz="2667" dirty="0">
                <a:solidFill>
                  <a:schemeClr val="bg1"/>
                </a:solidFill>
              </a:rPr>
              <a:t>Elton Stoneman | 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2667" dirty="0">
                <a:solidFill>
                  <a:schemeClr val="bg1"/>
                </a:solidFill>
              </a:rPr>
              <a:t>Developer Advocate</a:t>
            </a:r>
          </a:p>
          <a:p>
            <a:pPr defTabSz="1219170"/>
            <a:r>
              <a:rPr lang="en-US" sz="2267" dirty="0"/>
              <a:t>@</a:t>
            </a:r>
            <a:r>
              <a:rPr lang="en-US" sz="2267" dirty="0" err="1"/>
              <a:t>EltonStoneman</a:t>
            </a:r>
            <a:r>
              <a:rPr lang="en-US" sz="2267" dirty="0"/>
              <a:t>   </a:t>
            </a:r>
            <a:r>
              <a:rPr lang="en-US" sz="1200" dirty="0"/>
              <a:t> </a:t>
            </a:r>
            <a:r>
              <a:rPr lang="en-US" sz="2267" dirty="0"/>
              <a:t>|  elton@docker.com</a:t>
            </a:r>
          </a:p>
        </p:txBody>
      </p:sp>
    </p:spTree>
    <p:extLst>
      <p:ext uri="{BB962C8B-B14F-4D97-AF65-F5344CB8AC3E}">
        <p14:creationId xmlns:p14="http://schemas.microsoft.com/office/powerpoint/2010/main" val="3997220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 trans="57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892" y="4767305"/>
            <a:ext cx="1820428" cy="1485659"/>
          </a:xfrm>
          <a:prstGeom prst="rect">
            <a:avLst/>
          </a:prstGeom>
        </p:spPr>
      </p:pic>
      <p:sp>
        <p:nvSpPr>
          <p:cNvPr id="30" name="Rectangle: Rounded Corners 29"/>
          <p:cNvSpPr/>
          <p:nvPr/>
        </p:nvSpPr>
        <p:spPr>
          <a:xfrm>
            <a:off x="4397203" y="1568882"/>
            <a:ext cx="4026484" cy="4703074"/>
          </a:xfrm>
          <a:prstGeom prst="roundRect">
            <a:avLst>
              <a:gd name="adj" fmla="val 347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4747674" y="3597559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accent1"/>
                </a:solidFill>
              </a:rPr>
              <a:t>.NET </a:t>
            </a:r>
            <a:r>
              <a:rPr lang="en-GB" sz="3200" dirty="0" err="1">
                <a:solidFill>
                  <a:schemeClr val="accent1"/>
                </a:solidFill>
              </a:rPr>
              <a:t>Fx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757712" y="2733940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accent1"/>
                </a:solidFill>
              </a:rPr>
              <a:t>ASP.NET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747674" y="1870321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tx2"/>
                </a:solidFill>
              </a:rPr>
              <a:t>Web App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747674" y="5324799"/>
            <a:ext cx="3386176" cy="656671"/>
          </a:xfrm>
          <a:prstGeom prst="roundRect">
            <a:avLst>
              <a:gd name="adj" fmla="val 13053"/>
            </a:avLst>
          </a:prstGeom>
          <a:solidFill>
            <a:srgbClr val="99CCFF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rgbClr val="002060"/>
                </a:solidFill>
              </a:rPr>
              <a:t>Server Core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75" y="5433893"/>
            <a:ext cx="390727" cy="438481"/>
          </a:xfrm>
          <a:prstGeom prst="rect">
            <a:avLst/>
          </a:prstGeom>
        </p:spPr>
      </p:pic>
      <p:sp>
        <p:nvSpPr>
          <p:cNvPr id="17" name="Rectangle: Rounded Corners 16"/>
          <p:cNvSpPr/>
          <p:nvPr/>
        </p:nvSpPr>
        <p:spPr>
          <a:xfrm>
            <a:off x="4747674" y="4461178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accent1"/>
                </a:solidFill>
              </a:rPr>
              <a:t>IIS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6" y="4268246"/>
            <a:ext cx="1984718" cy="19847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0"/>
          <a:stretch/>
        </p:blipFill>
        <p:spPr>
          <a:xfrm>
            <a:off x="359276" y="1549890"/>
            <a:ext cx="3034618" cy="174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9804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noAutofit/>
          </a:bodyPr>
          <a:lstStyle/>
          <a:p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&gt; </a:t>
            </a:r>
            <a:r>
              <a:rPr lang="en-GB" sz="4500" dirty="0" err="1">
                <a:solidFill>
                  <a:srgbClr val="92D050"/>
                </a:solidFill>
                <a:latin typeface="Consolas" panose="020B0609020204030204" pitchFamily="49" charset="0"/>
              </a:rPr>
              <a:t>docker</a:t>
            </a:r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4500" b="1" dirty="0">
                <a:solidFill>
                  <a:srgbClr val="92D050"/>
                </a:solidFill>
                <a:latin typeface="Consolas" panose="020B0609020204030204" pitchFamily="49" charset="0"/>
              </a:rPr>
              <a:t>build</a:t>
            </a:r>
          </a:p>
        </p:txBody>
      </p:sp>
      <p:cxnSp>
        <p:nvCxnSpPr>
          <p:cNvPr id="7" name="Straight Arrow Connector 6"/>
          <p:cNvCxnSpPr>
            <a:stCxn id="25" idx="2"/>
            <a:endCxn id="20" idx="0"/>
          </p:cNvCxnSpPr>
          <p:nvPr/>
        </p:nvCxnSpPr>
        <p:spPr>
          <a:xfrm>
            <a:off x="1876585" y="3297529"/>
            <a:ext cx="0" cy="97071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57588" y="2414713"/>
            <a:ext cx="1195405" cy="899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467487" y="5644137"/>
            <a:ext cx="1195405" cy="899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1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9" grpId="0" animBg="1"/>
      <p:bldP spid="10" grpId="0" animBg="1"/>
      <p:bldP spid="15" grpId="0" animBg="1"/>
      <p:bldP spid="17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43" y="141514"/>
            <a:ext cx="11549743" cy="6433457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escape=`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microsoft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windowsservercore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SHELL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["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powershell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", "-Command"]</a:t>
            </a:r>
          </a:p>
          <a:p>
            <a:pPr marL="0" indent="0">
              <a:spcBef>
                <a:spcPts val="600"/>
              </a:spcBef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Add-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WindowsFeature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Web-server, 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                   NET-Framework-45-ASPNET, Web-Asp-Net45; 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Remove-Website -Name 'Default Web Site'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COPY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ProductLaunchWeb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/product-launch-web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New-Website -Name 'product-launch' 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            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PhysicalPath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'C:\product-launch-web' -Port 80</a:t>
            </a:r>
          </a:p>
          <a:p>
            <a:pPr marL="0" indent="0">
              <a:spcBef>
                <a:spcPts val="600"/>
              </a:spcBef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EXPOSE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80</a:t>
            </a:r>
          </a:p>
          <a:p>
            <a:pPr marL="0" indent="0">
              <a:spcBef>
                <a:spcPts val="600"/>
              </a:spcBef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COPY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bootstrap.ps1 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ENTRYPOINT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./bootstrap.ps1</a:t>
            </a:r>
          </a:p>
        </p:txBody>
      </p:sp>
    </p:spTree>
    <p:extLst>
      <p:ext uri="{BB962C8B-B14F-4D97-AF65-F5344CB8AC3E}">
        <p14:creationId xmlns:p14="http://schemas.microsoft.com/office/powerpoint/2010/main" val="4450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 trans="57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7" y="1671883"/>
            <a:ext cx="1820428" cy="14856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6" y="4268246"/>
            <a:ext cx="1984718" cy="19847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0"/>
          <a:stretch/>
        </p:blipFill>
        <p:spPr>
          <a:xfrm>
            <a:off x="359276" y="1549890"/>
            <a:ext cx="3034618" cy="174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9804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noAutofit/>
          </a:bodyPr>
          <a:lstStyle/>
          <a:p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&gt; </a:t>
            </a:r>
            <a:r>
              <a:rPr lang="en-GB" sz="4500" dirty="0" err="1">
                <a:solidFill>
                  <a:srgbClr val="92D050"/>
                </a:solidFill>
                <a:latin typeface="Consolas" panose="020B0609020204030204" pitchFamily="49" charset="0"/>
              </a:rPr>
              <a:t>docker</a:t>
            </a:r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4500" b="1" dirty="0">
                <a:solidFill>
                  <a:srgbClr val="92D050"/>
                </a:solidFill>
                <a:latin typeface="Consolas" panose="020B0609020204030204" pitchFamily="49" charset="0"/>
              </a:rPr>
              <a:t>push</a:t>
            </a:r>
          </a:p>
        </p:txBody>
      </p:sp>
      <p:cxnSp>
        <p:nvCxnSpPr>
          <p:cNvPr id="7" name="Straight Arrow Connector 6"/>
          <p:cNvCxnSpPr>
            <a:stCxn id="25" idx="2"/>
            <a:endCxn id="20" idx="0"/>
          </p:cNvCxnSpPr>
          <p:nvPr/>
        </p:nvCxnSpPr>
        <p:spPr>
          <a:xfrm>
            <a:off x="1876585" y="3297529"/>
            <a:ext cx="0" cy="97071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57588" y="2414713"/>
            <a:ext cx="1195405" cy="899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94" y="2678955"/>
            <a:ext cx="2883963" cy="2883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5184" y="5780115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hub.docker.com</a:t>
            </a:r>
          </a:p>
        </p:txBody>
      </p:sp>
      <p:cxnSp>
        <p:nvCxnSpPr>
          <p:cNvPr id="8" name="Connector: Curved 7"/>
          <p:cNvCxnSpPr>
            <a:stCxn id="19" idx="2"/>
            <a:endCxn id="3" idx="1"/>
          </p:cNvCxnSpPr>
          <p:nvPr/>
        </p:nvCxnSpPr>
        <p:spPr>
          <a:xfrm rot="16200000" flipH="1">
            <a:off x="6308580" y="2398122"/>
            <a:ext cx="963395" cy="2482233"/>
          </a:xfrm>
          <a:prstGeom prst="curved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 download slide</a:t>
            </a:r>
          </a:p>
        </p:txBody>
      </p:sp>
    </p:spTree>
    <p:extLst>
      <p:ext uri="{BB962C8B-B14F-4D97-AF65-F5344CB8AC3E}">
        <p14:creationId xmlns:p14="http://schemas.microsoft.com/office/powerpoint/2010/main" val="369998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6" y="4268246"/>
            <a:ext cx="1984718" cy="19847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0"/>
          <a:stretch/>
        </p:blipFill>
        <p:spPr>
          <a:xfrm>
            <a:off x="359276" y="1549890"/>
            <a:ext cx="3034618" cy="174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9804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noAutofit/>
          </a:bodyPr>
          <a:lstStyle/>
          <a:p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&gt; </a:t>
            </a:r>
            <a:r>
              <a:rPr lang="en-GB" sz="4500" dirty="0" err="1">
                <a:solidFill>
                  <a:srgbClr val="92D050"/>
                </a:solidFill>
                <a:latin typeface="Consolas" panose="020B0609020204030204" pitchFamily="49" charset="0"/>
              </a:rPr>
              <a:t>docker</a:t>
            </a:r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4500" b="1" dirty="0">
                <a:solidFill>
                  <a:srgbClr val="92D050"/>
                </a:solidFill>
                <a:latin typeface="Consolas" panose="020B0609020204030204" pitchFamily="49" charset="0"/>
              </a:rPr>
              <a:t>run</a:t>
            </a:r>
          </a:p>
        </p:txBody>
      </p:sp>
      <p:cxnSp>
        <p:nvCxnSpPr>
          <p:cNvPr id="7" name="Straight Arrow Connector 6"/>
          <p:cNvCxnSpPr>
            <a:stCxn id="25" idx="2"/>
            <a:endCxn id="20" idx="0"/>
          </p:cNvCxnSpPr>
          <p:nvPr/>
        </p:nvCxnSpPr>
        <p:spPr>
          <a:xfrm>
            <a:off x="1876585" y="3297529"/>
            <a:ext cx="0" cy="97071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/>
          <p:cNvCxnSpPr>
            <a:stCxn id="32" idx="2"/>
            <a:endCxn id="12" idx="3"/>
          </p:cNvCxnSpPr>
          <p:nvPr/>
        </p:nvCxnSpPr>
        <p:spPr>
          <a:xfrm rot="5400000">
            <a:off x="2921442" y="3345791"/>
            <a:ext cx="685282" cy="2170239"/>
          </a:xfrm>
          <a:prstGeom prst="curved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01131" y="4533672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/>
          <p:cNvGrpSpPr/>
          <p:nvPr/>
        </p:nvGrpSpPr>
        <p:grpSpPr>
          <a:xfrm>
            <a:off x="6850507" y="1221718"/>
            <a:ext cx="2507026" cy="2507026"/>
            <a:chOff x="7395514" y="1107182"/>
            <a:chExt cx="2507026" cy="250702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514" y="1107182"/>
              <a:ext cx="2507026" cy="250702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719188" y="1618428"/>
              <a:ext cx="1851898" cy="106651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7071300" y="4227885"/>
            <a:ext cx="2065440" cy="2065440"/>
            <a:chOff x="7505646" y="4187524"/>
            <a:chExt cx="2065440" cy="206544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6" y="4187524"/>
              <a:ext cx="2065440" cy="206544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8030596" y="4610139"/>
              <a:ext cx="919876" cy="84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612417" y="4392323"/>
              <a:ext cx="1851898" cy="106651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2289916" y="5198817"/>
            <a:ext cx="2649189" cy="1027256"/>
            <a:chOff x="2289916" y="5198817"/>
            <a:chExt cx="2649189" cy="1027256"/>
          </a:xfrm>
        </p:grpSpPr>
        <p:cxnSp>
          <p:nvCxnSpPr>
            <p:cNvPr id="45" name="Straight Arrow Connector 44"/>
            <p:cNvCxnSpPr>
              <a:stCxn id="43" idx="3"/>
              <a:endCxn id="26" idx="1"/>
            </p:cNvCxnSpPr>
            <p:nvPr/>
          </p:nvCxnSpPr>
          <p:spPr>
            <a:xfrm flipV="1">
              <a:off x="2711525" y="5712445"/>
              <a:ext cx="968849" cy="17423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374" y="5198817"/>
              <a:ext cx="1258731" cy="1027256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289916" y="5458833"/>
              <a:ext cx="421609" cy="542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789198" y="4561219"/>
            <a:ext cx="2649189" cy="1027256"/>
            <a:chOff x="2289916" y="5198817"/>
            <a:chExt cx="2649189" cy="1027256"/>
          </a:xfrm>
        </p:grpSpPr>
        <p:cxnSp>
          <p:nvCxnSpPr>
            <p:cNvPr id="50" name="Straight Arrow Connector 49"/>
            <p:cNvCxnSpPr>
              <a:stCxn id="52" idx="3"/>
              <a:endCxn id="51" idx="1"/>
            </p:cNvCxnSpPr>
            <p:nvPr/>
          </p:nvCxnSpPr>
          <p:spPr>
            <a:xfrm flipV="1">
              <a:off x="2711525" y="5712445"/>
              <a:ext cx="968849" cy="17423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374" y="5198817"/>
              <a:ext cx="1258731" cy="1027256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2289916" y="5458833"/>
              <a:ext cx="421609" cy="542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89198" y="1802435"/>
            <a:ext cx="2649189" cy="1027256"/>
            <a:chOff x="2289916" y="5198817"/>
            <a:chExt cx="2649189" cy="1027256"/>
          </a:xfrm>
        </p:grpSpPr>
        <p:cxnSp>
          <p:nvCxnSpPr>
            <p:cNvPr id="56" name="Straight Arrow Connector 55"/>
            <p:cNvCxnSpPr>
              <a:stCxn id="58" idx="3"/>
              <a:endCxn id="57" idx="1"/>
            </p:cNvCxnSpPr>
            <p:nvPr/>
          </p:nvCxnSpPr>
          <p:spPr>
            <a:xfrm flipV="1">
              <a:off x="2711525" y="5712445"/>
              <a:ext cx="968849" cy="17423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374" y="5198817"/>
              <a:ext cx="1258731" cy="102725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2289916" y="5458833"/>
              <a:ext cx="421609" cy="542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9" name="Connector: Curved 58"/>
          <p:cNvCxnSpPr>
            <a:stCxn id="32" idx="0"/>
          </p:cNvCxnSpPr>
          <p:nvPr/>
        </p:nvCxnSpPr>
        <p:spPr>
          <a:xfrm rot="5400000" flipH="1" flipV="1">
            <a:off x="5286992" y="1327176"/>
            <a:ext cx="749047" cy="2624627"/>
          </a:xfrm>
          <a:prstGeom prst="curved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01274" y="2152674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7038105" y="4804706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ctor: Curved 81"/>
          <p:cNvCxnSpPr>
            <a:stCxn id="32" idx="3"/>
            <a:endCxn id="81" idx="1"/>
          </p:cNvCxnSpPr>
          <p:nvPr/>
        </p:nvCxnSpPr>
        <p:spPr>
          <a:xfrm>
            <a:off x="4886330" y="3551141"/>
            <a:ext cx="2151775" cy="15246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73" y="3014012"/>
            <a:ext cx="1074257" cy="10742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65120" y="4561219"/>
            <a:ext cx="513843" cy="42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8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cxnSpLocks/>
            <a:endCxn id="9" idx="1"/>
          </p:cNvCxnSpPr>
          <p:nvPr/>
        </p:nvCxnSpPr>
        <p:spPr>
          <a:xfrm>
            <a:off x="7413450" y="2050687"/>
            <a:ext cx="280057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28" y="1537060"/>
            <a:ext cx="1258731" cy="10272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69256" y="1637908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81332" y="1728131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0" y="1511844"/>
            <a:ext cx="1077685" cy="107768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641016" y="2050686"/>
            <a:ext cx="357363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77917" y="109282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http://vm:80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81332" y="1147257"/>
            <a:ext cx="2065440" cy="2065440"/>
            <a:chOff x="7505646" y="4187524"/>
            <a:chExt cx="2065440" cy="20654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6" y="4187524"/>
              <a:ext cx="2065440" cy="20654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8030596" y="4610139"/>
              <a:ext cx="919876" cy="84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612417" y="4392323"/>
              <a:ext cx="1851898" cy="106651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892301" y="3475866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0BA14B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0BA14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16" y="3629754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cxnSp>
        <p:nvCxnSpPr>
          <p:cNvPr id="31" name="Straight Connector 30"/>
          <p:cNvCxnSpPr>
            <a:cxnSpLocks/>
            <a:stCxn id="20" idx="2"/>
          </p:cNvCxnSpPr>
          <p:nvPr/>
        </p:nvCxnSpPr>
        <p:spPr>
          <a:xfrm flipH="1">
            <a:off x="6314051" y="3212697"/>
            <a:ext cx="1" cy="43999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endCxn id="24" idx="3"/>
          </p:cNvCxnSpPr>
          <p:nvPr/>
        </p:nvCxnSpPr>
        <p:spPr>
          <a:xfrm flipH="1">
            <a:off x="9352910" y="2557324"/>
            <a:ext cx="988520" cy="14263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7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cxnSpLocks/>
            <a:endCxn id="9" idx="1"/>
          </p:cNvCxnSpPr>
          <p:nvPr/>
        </p:nvCxnSpPr>
        <p:spPr>
          <a:xfrm>
            <a:off x="7413450" y="2050687"/>
            <a:ext cx="280057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28" y="1537060"/>
            <a:ext cx="1258731" cy="10272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69256" y="1637908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81332" y="1728131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0" y="1511844"/>
            <a:ext cx="1077685" cy="107768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641016" y="2050686"/>
            <a:ext cx="357363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77917" y="109282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http://vm:80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81332" y="1147257"/>
            <a:ext cx="2065440" cy="2065440"/>
            <a:chOff x="7505646" y="4187524"/>
            <a:chExt cx="2065440" cy="20654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6" y="4187524"/>
              <a:ext cx="2065440" cy="20654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8030596" y="4610139"/>
              <a:ext cx="919876" cy="84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612417" y="4392323"/>
              <a:ext cx="1851898" cy="106651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892301" y="3475866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0BA14B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0BA14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16" y="3629754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cxnSp>
        <p:nvCxnSpPr>
          <p:cNvPr id="31" name="Straight Connector 30"/>
          <p:cNvCxnSpPr>
            <a:cxnSpLocks/>
            <a:stCxn id="20" idx="2"/>
          </p:cNvCxnSpPr>
          <p:nvPr/>
        </p:nvCxnSpPr>
        <p:spPr>
          <a:xfrm flipH="1">
            <a:off x="6314051" y="3212697"/>
            <a:ext cx="1" cy="43999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73" y="2949631"/>
            <a:ext cx="1289627" cy="10524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28" y="4517630"/>
            <a:ext cx="1319272" cy="107666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92301" y="4364041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F7941E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F7941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11216" y="4517929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301" y="5252215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0F75BC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0F75B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11216" y="5406103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cxnSp>
        <p:nvCxnSpPr>
          <p:cNvPr id="32" name="Straight Connector 31"/>
          <p:cNvCxnSpPr>
            <a:cxnSpLocks/>
            <a:endCxn id="27" idx="3"/>
          </p:cNvCxnSpPr>
          <p:nvPr/>
        </p:nvCxnSpPr>
        <p:spPr>
          <a:xfrm flipH="1">
            <a:off x="9352910" y="3969713"/>
            <a:ext cx="988520" cy="90215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endCxn id="30" idx="3"/>
          </p:cNvCxnSpPr>
          <p:nvPr/>
        </p:nvCxnSpPr>
        <p:spPr>
          <a:xfrm flipH="1">
            <a:off x="9352910" y="5562763"/>
            <a:ext cx="988520" cy="19728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endCxn id="24" idx="3"/>
          </p:cNvCxnSpPr>
          <p:nvPr/>
        </p:nvCxnSpPr>
        <p:spPr>
          <a:xfrm flipH="1">
            <a:off x="9352910" y="2557324"/>
            <a:ext cx="988520" cy="14263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2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Dockerizing</a:t>
            </a:r>
            <a:r>
              <a:rPr lang="en-GB" dirty="0"/>
              <a:t> ASP.NET</a:t>
            </a:r>
          </a:p>
        </p:txBody>
      </p:sp>
    </p:spTree>
    <p:extLst>
      <p:ext uri="{BB962C8B-B14F-4D97-AF65-F5344CB8AC3E}">
        <p14:creationId xmlns:p14="http://schemas.microsoft.com/office/powerpoint/2010/main" val="404312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v2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80" y="162259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402046" y="241803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3966" y="181849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02046" y="264813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33984" y="123646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744561" y="3989802"/>
            <a:ext cx="1899876" cy="1889254"/>
            <a:chOff x="7337134" y="2224762"/>
            <a:chExt cx="1899876" cy="188925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134" y="2658257"/>
              <a:ext cx="1783790" cy="145575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722125" y="2224762"/>
              <a:ext cx="51488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000" dirty="0">
                  <a:solidFill>
                    <a:srgbClr val="333333"/>
                  </a:solidFill>
                  <a:latin typeface="FontAwesome" pitchFamily="50" charset="0"/>
                </a:rPr>
                <a:t></a:t>
              </a:r>
              <a:endParaRPr lang="en-GB" sz="3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cxnSp>
        <p:nvCxnSpPr>
          <p:cNvPr id="6" name="Straight Arrow Connector 5"/>
          <p:cNvCxnSpPr>
            <a:cxnSpLocks/>
            <a:stCxn id="5" idx="2"/>
            <a:endCxn id="33" idx="0"/>
          </p:cNvCxnSpPr>
          <p:nvPr/>
        </p:nvCxnSpPr>
        <p:spPr>
          <a:xfrm flipH="1">
            <a:off x="2636456" y="3213468"/>
            <a:ext cx="14500" cy="1209829"/>
          </a:xfrm>
          <a:prstGeom prst="straightConnector1">
            <a:avLst/>
          </a:prstGeom>
          <a:ln w="3810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792907" y="1085971"/>
            <a:ext cx="6974549" cy="483343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Consistency</a:t>
            </a:r>
          </a:p>
          <a:p>
            <a:pPr lvl="1">
              <a:spcAft>
                <a:spcPts val="1800"/>
              </a:spcAft>
            </a:pPr>
            <a:r>
              <a:rPr lang="en-GB" sz="3333" dirty="0"/>
              <a:t>Build &amp; store</a:t>
            </a:r>
          </a:p>
          <a:p>
            <a:pPr lvl="1">
              <a:spcAft>
                <a:spcPts val="1800"/>
              </a:spcAft>
            </a:pPr>
            <a:r>
              <a:rPr lang="en-GB" sz="3333" dirty="0"/>
              <a:t>Run &amp; manage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Foundation</a:t>
            </a:r>
          </a:p>
          <a:p>
            <a:pPr lvl="1">
              <a:spcAft>
                <a:spcPts val="1800"/>
              </a:spcAft>
            </a:pPr>
            <a:r>
              <a:rPr lang="en-GB" sz="3333" dirty="0"/>
              <a:t>For modernizing etc.</a:t>
            </a:r>
          </a:p>
        </p:txBody>
      </p:sp>
    </p:spTree>
    <p:extLst>
      <p:ext uri="{BB962C8B-B14F-4D97-AF65-F5344CB8AC3E}">
        <p14:creationId xmlns:p14="http://schemas.microsoft.com/office/powerpoint/2010/main" val="316725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Modernizing Apps with Docker</a:t>
            </a:r>
          </a:p>
        </p:txBody>
      </p:sp>
    </p:spTree>
    <p:extLst>
      <p:ext uri="{BB962C8B-B14F-4D97-AF65-F5344CB8AC3E}">
        <p14:creationId xmlns:p14="http://schemas.microsoft.com/office/powerpoint/2010/main" val="404973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25587"/>
            <a:ext cx="11525249" cy="483343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/>
              <a:t>Understanding the Docker</a:t>
            </a:r>
            <a:r>
              <a:rPr lang="en-GB" sz="5200" dirty="0">
                <a:solidFill>
                  <a:schemeClr val="tx1"/>
                </a:solidFill>
              </a:rPr>
              <a:t> </a:t>
            </a:r>
            <a:r>
              <a:rPr lang="en-GB" sz="5200" dirty="0"/>
              <a:t>platform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Running ASP.NET apps in Docker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Modernizing apps with Docker</a:t>
            </a:r>
          </a:p>
        </p:txBody>
      </p:sp>
    </p:spTree>
    <p:extLst>
      <p:ext uri="{BB962C8B-B14F-4D97-AF65-F5344CB8AC3E}">
        <p14:creationId xmlns:p14="http://schemas.microsoft.com/office/powerpoint/2010/main" val="219573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</p:spTree>
    <p:extLst>
      <p:ext uri="{BB962C8B-B14F-4D97-AF65-F5344CB8AC3E}">
        <p14:creationId xmlns:p14="http://schemas.microsoft.com/office/powerpoint/2010/main" val="254910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386943" y="870857"/>
            <a:ext cx="7805057" cy="38317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34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Performance Feature Demo</a:t>
            </a:r>
          </a:p>
        </p:txBody>
      </p:sp>
    </p:spTree>
    <p:extLst>
      <p:ext uri="{BB962C8B-B14F-4D97-AF65-F5344CB8AC3E}">
        <p14:creationId xmlns:p14="http://schemas.microsoft.com/office/powerpoint/2010/main" val="399343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v3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80743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v3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19" name="Rectangle 18"/>
          <p:cNvSpPr/>
          <p:nvPr/>
        </p:nvSpPr>
        <p:spPr>
          <a:xfrm>
            <a:off x="224572" y="980704"/>
            <a:ext cx="9343971" cy="55507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pic>
        <p:nvPicPr>
          <p:cNvPr id="1026" name="Picture 2" descr="Image result for nats 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74" y="567767"/>
            <a:ext cx="4381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0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2" name="Rectangle 1"/>
          <p:cNvSpPr/>
          <p:nvPr/>
        </p:nvSpPr>
        <p:spPr>
          <a:xfrm>
            <a:off x="8229600" y="870857"/>
            <a:ext cx="3962400" cy="38317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49199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5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Insight Feature Demo</a:t>
            </a:r>
          </a:p>
        </p:txBody>
      </p:sp>
    </p:spTree>
    <p:extLst>
      <p:ext uri="{BB962C8B-B14F-4D97-AF65-F5344CB8AC3E}">
        <p14:creationId xmlns:p14="http://schemas.microsoft.com/office/powerpoint/2010/main" val="163317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v4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02605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v4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9" name="Rectangle 28"/>
          <p:cNvSpPr/>
          <p:nvPr/>
        </p:nvSpPr>
        <p:spPr>
          <a:xfrm>
            <a:off x="224572" y="980705"/>
            <a:ext cx="11815028" cy="531123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30" name="Rectangle 29"/>
          <p:cNvSpPr/>
          <p:nvPr/>
        </p:nvSpPr>
        <p:spPr>
          <a:xfrm>
            <a:off x="1665394" y="6291943"/>
            <a:ext cx="2181171" cy="25576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24" y="122214"/>
            <a:ext cx="2771563" cy="1264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82" y="170766"/>
            <a:ext cx="4385049" cy="116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9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9199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7180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Without any…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25587"/>
            <a:ext cx="4967341" cy="483343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/>
              <a:t>Microservices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DevOps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Cloud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1828" y="1525587"/>
            <a:ext cx="4967341" cy="483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186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GB" sz="5200" dirty="0"/>
              <a:t>.NET Core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Nano Server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4147502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UX Feature Demo</a:t>
            </a:r>
          </a:p>
        </p:txBody>
      </p:sp>
    </p:spTree>
    <p:extLst>
      <p:ext uri="{BB962C8B-B14F-4D97-AF65-F5344CB8AC3E}">
        <p14:creationId xmlns:p14="http://schemas.microsoft.com/office/powerpoint/2010/main" val="2535640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v5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760544"/>
            <a:ext cx="1769412" cy="14440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16"/>
          <p:cNvCxnSpPr>
            <a:cxnSpLocks/>
            <a:stCxn id="49" idx="1"/>
            <a:endCxn id="5" idx="3"/>
          </p:cNvCxnSpPr>
          <p:nvPr/>
        </p:nvCxnSpPr>
        <p:spPr>
          <a:xfrm rot="10800000" flipV="1">
            <a:off x="3614746" y="1482557"/>
            <a:ext cx="924867" cy="1066104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2" name="Rectangle 71"/>
          <p:cNvSpPr/>
          <p:nvPr/>
        </p:nvSpPr>
        <p:spPr>
          <a:xfrm>
            <a:off x="6024330" y="40614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2641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v5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16"/>
          <p:cNvCxnSpPr>
            <a:cxnSpLocks/>
            <a:stCxn id="49" idx="1"/>
            <a:endCxn id="5" idx="3"/>
          </p:cNvCxnSpPr>
          <p:nvPr/>
        </p:nvCxnSpPr>
        <p:spPr>
          <a:xfrm rot="10800000" flipV="1">
            <a:off x="3614746" y="1482557"/>
            <a:ext cx="924867" cy="1066104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9" name="Rectangle 28"/>
          <p:cNvSpPr/>
          <p:nvPr/>
        </p:nvSpPr>
        <p:spPr>
          <a:xfrm>
            <a:off x="224572" y="980705"/>
            <a:ext cx="11815028" cy="531123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760544"/>
            <a:ext cx="1769412" cy="1444025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024330" y="40614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30" name="Rectangle 29"/>
          <p:cNvSpPr/>
          <p:nvPr/>
        </p:nvSpPr>
        <p:spPr>
          <a:xfrm>
            <a:off x="1665394" y="6291943"/>
            <a:ext cx="2181171" cy="25576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Image result for reac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751" y="276611"/>
            <a:ext cx="1963005" cy="9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mberj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544" y="384566"/>
            <a:ext cx="1155031" cy="10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umbraco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90" y="1288356"/>
            <a:ext cx="2606829" cy="78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569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9199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7180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65161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733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/>
              <a:t>Docker is a platform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Moving apps into Docker is easy	</a:t>
            </a:r>
          </a:p>
          <a:p>
            <a:pPr>
              <a:spcAft>
                <a:spcPts val="1800"/>
              </a:spcAft>
            </a:pPr>
            <a:r>
              <a:rPr lang="en-GB" sz="5200" dirty="0" err="1"/>
              <a:t>Dockerizing</a:t>
            </a:r>
            <a:r>
              <a:rPr lang="en-GB" sz="5200" dirty="0"/>
              <a:t> enables modernizing</a:t>
            </a:r>
          </a:p>
        </p:txBody>
      </p:sp>
    </p:spTree>
    <p:extLst>
      <p:ext uri="{BB962C8B-B14F-4D97-AF65-F5344CB8AC3E}">
        <p14:creationId xmlns:p14="http://schemas.microsoft.com/office/powerpoint/2010/main" val="3318323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2" y="1247767"/>
            <a:ext cx="11525249" cy="43254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Docker Labs 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800" u="sng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/labs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Docker Captains on Twitter 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https://is.gd/7nU0if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Getting Started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Docker 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https://is.gd/5WrZLC  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MSDN 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https://is.gd/Qnd2LD</a:t>
            </a:r>
            <a:endParaRPr lang="en-US" sz="2800" u="sng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Awesome Docker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https://is.gd/2ynOg5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EltonStoneman</a:t>
            </a:r>
            <a:endParaRPr lang="en-US" sz="2800" u="sng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849" y="509581"/>
            <a:ext cx="11582400" cy="609600"/>
          </a:xfrm>
        </p:spPr>
        <p:txBody>
          <a:bodyPr>
            <a:noAutofit/>
          </a:bodyPr>
          <a:lstStyle/>
          <a:p>
            <a:r>
              <a:rPr lang="en-US" sz="3733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3946889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48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v1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78754" y="1060057"/>
            <a:ext cx="2932213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0" dirty="0">
                <a:solidFill>
                  <a:schemeClr val="bg2">
                    <a:lumMod val="50000"/>
                  </a:schemeClr>
                </a:solidFill>
                <a:latin typeface="FontAwesome" pitchFamily="50" charset="0"/>
              </a:rPr>
              <a:t></a:t>
            </a:r>
            <a:endParaRPr lang="en-GB" sz="20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6639" y="3439642"/>
            <a:ext cx="128432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10000" dirty="0"/>
          </a:p>
        </p:txBody>
      </p:sp>
      <p:sp>
        <p:nvSpPr>
          <p:cNvPr id="6" name="Rectangle 5"/>
          <p:cNvSpPr/>
          <p:nvPr/>
        </p:nvSpPr>
        <p:spPr>
          <a:xfrm>
            <a:off x="6086834" y="706114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10000" dirty="0"/>
          </a:p>
        </p:txBody>
      </p:sp>
      <p:cxnSp>
        <p:nvCxnSpPr>
          <p:cNvPr id="8" name="Straight Connector 7"/>
          <p:cNvCxnSpPr>
            <a:stCxn id="6" idx="1"/>
            <a:endCxn id="2" idx="3"/>
          </p:cNvCxnSpPr>
          <p:nvPr/>
        </p:nvCxnSpPr>
        <p:spPr>
          <a:xfrm flipH="1">
            <a:off x="4710967" y="1521722"/>
            <a:ext cx="1375867" cy="112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3" idx="1"/>
            <a:endCxn id="2" idx="3"/>
          </p:cNvCxnSpPr>
          <p:nvPr/>
        </p:nvCxnSpPr>
        <p:spPr>
          <a:xfrm flipH="1" flipV="1">
            <a:off x="4710967" y="2645107"/>
            <a:ext cx="1485672" cy="1610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1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v2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cxnSp>
        <p:nvCxnSpPr>
          <p:cNvPr id="58" name="Curved Connector 19"/>
          <p:cNvCxnSpPr>
            <a:cxnSpLocks/>
            <a:stCxn id="5" idx="3"/>
            <a:endCxn id="33" idx="1"/>
          </p:cNvCxnSpPr>
          <p:nvPr/>
        </p:nvCxnSpPr>
        <p:spPr>
          <a:xfrm>
            <a:off x="3614745" y="2548661"/>
            <a:ext cx="3722389" cy="837476"/>
          </a:xfrm>
          <a:prstGeom prst="curved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7986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v3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61809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v4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89981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" y="352171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v5</a:t>
            </a:r>
            <a:endParaRPr lang="en-GB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760544"/>
            <a:ext cx="1769412" cy="14440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16"/>
          <p:cNvCxnSpPr>
            <a:cxnSpLocks/>
            <a:stCxn id="49" idx="1"/>
            <a:endCxn id="5" idx="3"/>
          </p:cNvCxnSpPr>
          <p:nvPr/>
        </p:nvCxnSpPr>
        <p:spPr>
          <a:xfrm rot="10800000" flipV="1">
            <a:off x="3614746" y="1482557"/>
            <a:ext cx="924867" cy="1066104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2" name="Rectangle 71"/>
          <p:cNvSpPr/>
          <p:nvPr/>
        </p:nvSpPr>
        <p:spPr>
          <a:xfrm>
            <a:off x="6024330" y="40614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86149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wrap="none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0" b="0" i="0" u="none" strike="noStrike" kern="1200" cap="none" spc="0" normalizeH="0" baseline="0" noProof="0" dirty="0">
              <a:ln>
                <a:noFill/>
              </a:ln>
              <a:solidFill>
                <a:srgbClr val="ACADA8">
                  <a:lumMod val="20000"/>
                  <a:lumOff val="8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ACADA8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is a Platform</a:t>
            </a:r>
          </a:p>
        </p:txBody>
      </p:sp>
    </p:spTree>
    <p:extLst>
      <p:ext uri="{BB962C8B-B14F-4D97-AF65-F5344CB8AC3E}">
        <p14:creationId xmlns:p14="http://schemas.microsoft.com/office/powerpoint/2010/main" val="203579579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455</Words>
  <Application>Microsoft Office PowerPoint</Application>
  <PresentationFormat>Widescreen</PresentationFormat>
  <Paragraphs>208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Comic Sans MS</vt:lpstr>
      <vt:lpstr>Consolas</vt:lpstr>
      <vt:lpstr>FontAwesome</vt:lpstr>
      <vt:lpstr>Helvetica Light</vt:lpstr>
      <vt:lpstr>Segoe UI</vt:lpstr>
      <vt:lpstr>Segoe UI Black</vt:lpstr>
      <vt:lpstr>Wingdings</vt:lpstr>
      <vt:lpstr>Office Theme</vt:lpstr>
      <vt:lpstr>1_Office Theme</vt:lpstr>
      <vt:lpstr>Wood Type</vt:lpstr>
      <vt:lpstr>The Velvet Revolution</vt:lpstr>
      <vt:lpstr>Today</vt:lpstr>
      <vt:lpstr>Without any…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Hub download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 Stoneman</cp:lastModifiedBy>
  <cp:revision>187</cp:revision>
  <dcterms:created xsi:type="dcterms:W3CDTF">2016-10-10T21:28:20Z</dcterms:created>
  <dcterms:modified xsi:type="dcterms:W3CDTF">2017-01-16T20:01:04Z</dcterms:modified>
</cp:coreProperties>
</file>